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17"/>
  </p:notesMasterIdLst>
  <p:sldIdLst>
    <p:sldId id="358" r:id="rId2"/>
    <p:sldId id="315" r:id="rId3"/>
    <p:sldId id="359" r:id="rId4"/>
    <p:sldId id="357" r:id="rId5"/>
    <p:sldId id="352" r:id="rId6"/>
    <p:sldId id="354" r:id="rId7"/>
    <p:sldId id="355" r:id="rId8"/>
    <p:sldId id="353" r:id="rId9"/>
    <p:sldId id="356" r:id="rId10"/>
    <p:sldId id="321" r:id="rId11"/>
    <p:sldId id="348" r:id="rId12"/>
    <p:sldId id="350" r:id="rId13"/>
    <p:sldId id="351" r:id="rId14"/>
    <p:sldId id="349" r:id="rId15"/>
    <p:sldId id="34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9D4FC4-60B7-39E4-786F-907AF9C9F596}" name="Tobias Riepl" initials="TR" userId="S::Riepl_Tobias@phd.ceu.edu::598d8d71-28d9-4176-a474-ad507f8f85f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1541"/>
    <a:srgbClr val="6666FF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76565"/>
  </p:normalViewPr>
  <p:slideViewPr>
    <p:cSldViewPr snapToGrid="0">
      <p:cViewPr>
        <p:scale>
          <a:sx n="97" d="100"/>
          <a:sy n="97" d="100"/>
        </p:scale>
        <p:origin x="200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2223B-C0A4-4F7B-9173-93AF74A7946A}" type="datetimeFigureOut">
              <a:rPr lang="en-US" smtClean="0"/>
              <a:t>8/1/24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E3BAE-6873-48FC-ACDB-236C25138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8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E3BAE-6873-48FC-ACDB-236C251381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37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E3BAE-6873-48FC-ACDB-236C251381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89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E3BAE-6873-48FC-ACDB-236C251381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73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8728-4A1D-A850-D184-734456281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4506D-5E90-2329-4D39-8F1DE27DC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73CBE-64D5-9320-C440-B8FC8986F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C98A-CAE1-4E96-A066-B54389CC0121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8E6D8-50A0-A422-98EE-ED763E2AA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CF167-1D28-4396-7F0A-C1711528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2E9-B5A9-41DA-BE2E-FAB4F2B4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64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E959F-C804-4795-A203-0CCF63811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CD389-97FE-F179-8352-8263E430A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CEB3-7ADF-6401-E04D-05BAD2B57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C98A-CAE1-4E96-A066-B54389CC0121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A8584-6F94-2A69-4585-BC86B9999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E8815-5C2D-8E59-31FD-3038B54FF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2E9-B5A9-41DA-BE2E-FAB4F2B4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85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AE8152-CBE8-6706-7463-61A74BF537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6818EB-9546-5CBF-204D-C33351B92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A2F60-EBDA-C87B-0D1D-4A5D855F2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C98A-CAE1-4E96-A066-B54389CC0121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9CB81-192C-E081-91E7-411EB461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6B4EE-D869-393D-AEF2-F6A11DA2A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2E9-B5A9-41DA-BE2E-FAB4F2B4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095B-20DB-C7A0-01D6-D37B3384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1301B-6FDA-C143-194D-040DBA396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06DE-4E9A-DEFB-436F-62B5303A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C98A-CAE1-4E96-A066-B54389CC0121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BDB90-576A-03CF-462E-A4D8C699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8DA7F-B805-8B52-7786-52E5BE37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2E9-B5A9-41DA-BE2E-FAB4F2B4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73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0CBCD-1DD2-0305-2D83-FF91A9B0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5EF51-0D32-EEB4-C64A-0D8616BDA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D3586-6C0D-6044-CB25-CB9629C6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C98A-CAE1-4E96-A066-B54389CC0121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2A85-2998-0940-B043-4E970853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7910B-38FF-C415-2459-44BFA0FB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2E9-B5A9-41DA-BE2E-FAB4F2B4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2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DCBF-773F-149B-FCC1-43E3CFE0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AC66E-D3AF-AA83-BFC6-406CE4684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F9D6-7E45-BA5E-A961-68665B086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392B6-278E-F2A0-982D-78B458B4F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C98A-CAE1-4E96-A066-B54389CC0121}" type="datetimeFigureOut">
              <a:rPr lang="en-US" smtClean="0"/>
              <a:t>8/1/24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D75C3-F591-E083-8860-0CC94DD1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08AFC-5704-748E-84CC-81DE137E3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2E9-B5A9-41DA-BE2E-FAB4F2B4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48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3CF48-3516-47C5-A772-B89FE09E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3CDFB-4EB9-5F9B-AECA-6ADE6C102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4DD6C-97F2-7911-7D2D-D81691634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13209-008E-0178-6F3D-5803F1F22E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03A73-11E5-3094-2BA9-D6F081838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D64EAC-50C5-419F-DD29-C80298905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C98A-CAE1-4E96-A066-B54389CC0121}" type="datetimeFigureOut">
              <a:rPr lang="en-US" smtClean="0"/>
              <a:t>8/1/24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3FD6F-4186-F190-E76C-6A6448C66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6B249A-C305-72F5-C4CF-D7895B858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2E9-B5A9-41DA-BE2E-FAB4F2B4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59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C388C-4A22-6D0C-0035-6D0B198E8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41EA76-293F-E86F-62F8-DA236F73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C98A-CAE1-4E96-A066-B54389CC0121}" type="datetimeFigureOut">
              <a:rPr lang="en-US" smtClean="0"/>
              <a:t>8/1/24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4FB09C-0267-1E9D-7442-AD730E835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AB677-9FEE-B01E-4307-355C157D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2E9-B5A9-41DA-BE2E-FAB4F2B4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8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E80BA9-1938-C0BE-DFDB-5CBFD8809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C98A-CAE1-4E96-A066-B54389CC0121}" type="datetimeFigureOut">
              <a:rPr lang="en-US" smtClean="0"/>
              <a:t>8/1/24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D7C18-0309-DD3F-BD8F-10E0F030F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D6B26-1F5D-5D5F-C132-4C19E7E24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2E9-B5A9-41DA-BE2E-FAB4F2B4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7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F3FF-7BC2-56B3-F6EC-463F793A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D2A95-8748-4D84-7C79-9F3004FDD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DC58B-8DA1-06D9-D6F2-CCBF90925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F8548-18EE-09C1-843E-B7CF8F060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C98A-CAE1-4E96-A066-B54389CC0121}" type="datetimeFigureOut">
              <a:rPr lang="en-US" smtClean="0"/>
              <a:t>8/1/24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C1B65-3DEB-FFFC-AB64-69E2F976A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C71BF-1CBD-F431-DC68-C7168944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2E9-B5A9-41DA-BE2E-FAB4F2B4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53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F192A-5149-8C8F-51B2-9BD2744C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E0DC81-5886-632F-7998-6197E55CA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A2067-42EF-D9C1-5F49-D18B19B25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FE112-DCA9-2CA9-C81B-830AFBD1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C98A-CAE1-4E96-A066-B54389CC0121}" type="datetimeFigureOut">
              <a:rPr lang="en-US" smtClean="0"/>
              <a:t>8/1/24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F039C-724C-5BE4-7E4C-73E199425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FAA31-4C06-CBAB-AEC1-C258DA92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2E9-B5A9-41DA-BE2E-FAB4F2B4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42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DA19E5-D166-3920-C5D8-15DC1833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5FCBF-FBB6-3D35-0DC4-3487EDD52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DF228-66C6-DF07-5DEF-636B960A8F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6C98A-CAE1-4E96-A066-B54389CC0121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B9A10-4DD4-7B59-803E-BECC8D1F5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B74C0-F42F-4DD7-A383-F5D343D80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152E9-B5A9-41DA-BE2E-FAB4F2B4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5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#_msoanchor_1"/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hyperlink" Target="https://ceuedu-my.sharepoint.com/personal/riepl_tobias_phd_ceu_edu/Documents/1.%20Year/Prospectus/Defense/PP/_anchor_2','_com_2" TargetMode="Externa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#_msocom_2"/><Relationship Id="rId11" Type="http://schemas.openxmlformats.org/officeDocument/2006/relationships/image" Target="../media/image3.png"/><Relationship Id="rId5" Type="http://schemas.openxmlformats.org/officeDocument/2006/relationships/hyperlink" Target="https://ceuedu-my.sharepoint.com/personal/riepl_tobias_phd_ceu_edu/Documents/1.%20Year/Prospectus/Defense/PP/_anchor_1','_com_1" TargetMode="External"/><Relationship Id="rId10" Type="http://schemas.openxmlformats.org/officeDocument/2006/relationships/image" Target="../media/image2.png"/><Relationship Id="rId4" Type="http://schemas.openxmlformats.org/officeDocument/2006/relationships/hyperlink" Target="#_msocom_1"/><Relationship Id="rId9" Type="http://schemas.openxmlformats.org/officeDocument/2006/relationships/hyperlink" Target="#_msoanchor_2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5A3F3-338B-A90C-D863-D3D24D00BCA7}"/>
              </a:ext>
            </a:extLst>
          </p:cNvPr>
          <p:cNvSpPr txBox="1"/>
          <p:nvPr/>
        </p:nvSpPr>
        <p:spPr>
          <a:xfrm>
            <a:off x="1747158" y="1696704"/>
            <a:ext cx="985708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aramond" panose="02020404030301010803" pitchFamily="18" charset="0"/>
              </a:rPr>
              <a:t>Foundational infrastructures included: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aramond" panose="02020404030301010803" pitchFamily="18" charset="0"/>
              </a:rPr>
              <a:t>Healthcare </a:t>
            </a:r>
            <a:r>
              <a:rPr lang="en-US" sz="1600" dirty="0">
                <a:latin typeface="Garamond" panose="02020404030301010803" pitchFamily="18" charset="0"/>
              </a:rPr>
              <a:t>(e.g., hospitals, doctors)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aramond" panose="02020404030301010803" pitchFamily="18" charset="0"/>
              </a:rPr>
              <a:t>Care </a:t>
            </a:r>
            <a:r>
              <a:rPr lang="en-US" sz="1600" dirty="0">
                <a:latin typeface="Garamond" panose="02020404030301010803" pitchFamily="18" charset="0"/>
              </a:rPr>
              <a:t>(e.g., nursing homes, kindergarten)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aramond" panose="02020404030301010803" pitchFamily="18" charset="0"/>
              </a:rPr>
              <a:t>Education </a:t>
            </a:r>
            <a:r>
              <a:rPr lang="en-US" sz="1600" dirty="0">
                <a:latin typeface="Garamond" panose="02020404030301010803" pitchFamily="18" charset="0"/>
              </a:rPr>
              <a:t>(e.g., university, schools)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aramond" panose="02020404030301010803" pitchFamily="18" charset="0"/>
              </a:rPr>
              <a:t>Housing </a:t>
            </a:r>
            <a:r>
              <a:rPr lang="en-US" sz="1600" dirty="0">
                <a:latin typeface="Garamond" panose="02020404030301010803" pitchFamily="18" charset="0"/>
              </a:rPr>
              <a:t>(e.g., municipal housings)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aramond" panose="02020404030301010803" pitchFamily="18" charset="0"/>
              </a:rPr>
              <a:t>Public Administration </a:t>
            </a:r>
            <a:r>
              <a:rPr lang="en-US" sz="1600" dirty="0">
                <a:latin typeface="Garamond" panose="02020404030301010803" pitchFamily="18" charset="0"/>
              </a:rPr>
              <a:t>(e.g., admin offices)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aramond" panose="02020404030301010803" pitchFamily="18" charset="0"/>
              </a:rPr>
              <a:t>Law &amp;Order </a:t>
            </a:r>
            <a:r>
              <a:rPr lang="en-US" sz="1600" dirty="0">
                <a:latin typeface="Garamond" panose="02020404030301010803" pitchFamily="18" charset="0"/>
              </a:rPr>
              <a:t>(e.g., police station)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aramond" panose="02020404030301010803" pitchFamily="18" charset="0"/>
              </a:rPr>
              <a:t>Utilities  </a:t>
            </a:r>
            <a:r>
              <a:rPr lang="en-US" sz="1600" dirty="0">
                <a:latin typeface="Garamond" panose="02020404030301010803" pitchFamily="18" charset="0"/>
              </a:rPr>
              <a:t>(e.g., recycling centers, waste containers)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aramond" panose="02020404030301010803" pitchFamily="18" charset="0"/>
              </a:rPr>
              <a:t>Transport </a:t>
            </a:r>
            <a:r>
              <a:rPr lang="en-US" sz="1600" dirty="0">
                <a:latin typeface="Garamond" panose="02020404030301010803" pitchFamily="18" charset="0"/>
              </a:rPr>
              <a:t>(e.g., bus stops, metro station)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aramond" panose="02020404030301010803" pitchFamily="18" charset="0"/>
              </a:rPr>
              <a:t>Food </a:t>
            </a:r>
            <a:r>
              <a:rPr lang="en-US" sz="1600" dirty="0">
                <a:latin typeface="Garamond" panose="02020404030301010803" pitchFamily="18" charset="0"/>
              </a:rPr>
              <a:t>(e.g., supermarket, kiosk)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aramond" panose="02020404030301010803" pitchFamily="18" charset="0"/>
              </a:rPr>
              <a:t>Post </a:t>
            </a:r>
            <a:r>
              <a:rPr lang="en-US" sz="1600" dirty="0">
                <a:latin typeface="Garamond" panose="02020404030301010803" pitchFamily="18" charset="0"/>
              </a:rPr>
              <a:t>(e.g., postal office)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aramond" panose="02020404030301010803" pitchFamily="18" charset="0"/>
              </a:rPr>
              <a:t>Bank </a:t>
            </a:r>
            <a:r>
              <a:rPr lang="en-US" sz="1600" dirty="0">
                <a:latin typeface="Garamond" panose="02020404030301010803" pitchFamily="18" charset="0"/>
              </a:rPr>
              <a:t>(e.g., banks, atm)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aramond" panose="02020404030301010803" pitchFamily="18" charset="0"/>
              </a:rPr>
              <a:t>Culture </a:t>
            </a:r>
            <a:r>
              <a:rPr lang="en-US" sz="1600" dirty="0">
                <a:latin typeface="Garamond" panose="02020404030301010803" pitchFamily="18" charset="0"/>
              </a:rPr>
              <a:t>(e.g., museums, cinema)</a:t>
            </a:r>
          </a:p>
        </p:txBody>
      </p:sp>
    </p:spTree>
    <p:extLst>
      <p:ext uri="{BB962C8B-B14F-4D97-AF65-F5344CB8AC3E}">
        <p14:creationId xmlns:p14="http://schemas.microsoft.com/office/powerpoint/2010/main" val="273284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ienerberg park - фотография от Пламен Николов | Фотосинтезис">
            <a:extLst>
              <a:ext uri="{FF2B5EF4-FFF2-40B4-BE49-F238E27FC236}">
                <a16:creationId xmlns:a16="http://schemas.microsoft.com/office/drawing/2014/main" id="{D61C619F-D141-A826-A0C4-F63D2C89A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9" b="4835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65B222-E5C7-67A0-A88D-2B3EA8D6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Garamond" panose="02020404030301010803" pitchFamily="18" charset="0"/>
              </a:rPr>
              <a:t>Weitere Ergebnisse - Schindler Höhe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A368C-7CA0-6642-C5FE-5D724AACB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6" y="1317061"/>
            <a:ext cx="6009969" cy="4807975"/>
          </a:xfrm>
          <a:prstGeom prst="rect">
            <a:avLst/>
          </a:prstGeom>
        </p:spPr>
      </p:pic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76EA03A9-B231-E93D-909E-B2C71D11A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267" y="1317060"/>
            <a:ext cx="6009969" cy="480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9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ienerberg park - фотография от Пламен Николов | Фотосинтезис">
            <a:extLst>
              <a:ext uri="{FF2B5EF4-FFF2-40B4-BE49-F238E27FC236}">
                <a16:creationId xmlns:a16="http://schemas.microsoft.com/office/drawing/2014/main" id="{D61C619F-D141-A826-A0C4-F63D2C89A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9" b="4835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65B222-E5C7-67A0-A88D-2B3EA8D6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Garamond" panose="02020404030301010803" pitchFamily="18" charset="0"/>
              </a:rPr>
              <a:t>Weitere Ergebnisse - Schindler Höhe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3C119-A5C8-9E7D-951A-780FDF94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08" y="1700520"/>
            <a:ext cx="5386414" cy="4309131"/>
          </a:xfrm>
          <a:prstGeom prst="rect">
            <a:avLst/>
          </a:prstGeom>
        </p:spPr>
      </p:pic>
      <p:pic>
        <p:nvPicPr>
          <p:cNvPr id="11" name="Picture 10" descr="A map of a city&#10;&#10;Description automatically generated">
            <a:extLst>
              <a:ext uri="{FF2B5EF4-FFF2-40B4-BE49-F238E27FC236}">
                <a16:creationId xmlns:a16="http://schemas.microsoft.com/office/drawing/2014/main" id="{FAB7AB5D-81F8-1BC5-0A20-BB7386E0A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52" y="1700520"/>
            <a:ext cx="5386414" cy="430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4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ienerberg park - фотография от Пламен Николов | Фотосинтезис">
            <a:extLst>
              <a:ext uri="{FF2B5EF4-FFF2-40B4-BE49-F238E27FC236}">
                <a16:creationId xmlns:a16="http://schemas.microsoft.com/office/drawing/2014/main" id="{D61C619F-D141-A826-A0C4-F63D2C89A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9" b="4835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65B222-E5C7-67A0-A88D-2B3EA8D6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Garamond" panose="02020404030301010803" pitchFamily="18" charset="0"/>
              </a:rPr>
              <a:t>Weitere Ergebnisse - Schindler Höhe</a:t>
            </a:r>
          </a:p>
        </p:txBody>
      </p:sp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514F9824-B7C6-43EE-7F09-8E03B262D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78" y="1690688"/>
            <a:ext cx="5386414" cy="4309131"/>
          </a:xfrm>
          <a:prstGeom prst="rect">
            <a:avLst/>
          </a:prstGeom>
        </p:spPr>
      </p:pic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7774145F-5DAE-3631-99A2-94386F649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2433"/>
            <a:ext cx="5082049" cy="406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15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ienerberg park - фотография от Пламен Николов | Фотосинтезис">
            <a:extLst>
              <a:ext uri="{FF2B5EF4-FFF2-40B4-BE49-F238E27FC236}">
                <a16:creationId xmlns:a16="http://schemas.microsoft.com/office/drawing/2014/main" id="{D61C619F-D141-A826-A0C4-F63D2C89A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9" b="4835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65B222-E5C7-67A0-A88D-2B3EA8D6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Garamond" panose="02020404030301010803" pitchFamily="18" charset="0"/>
              </a:rPr>
              <a:t>Weitere Ergebnisse - Schindler Höhe</a:t>
            </a:r>
          </a:p>
        </p:txBody>
      </p:sp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C65D91D9-623D-13BD-5BBF-50C387805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" y="2055803"/>
            <a:ext cx="5386414" cy="4309131"/>
          </a:xfrm>
          <a:prstGeom prst="rect">
            <a:avLst/>
          </a:prstGeom>
        </p:spPr>
      </p:pic>
      <p:pic>
        <p:nvPicPr>
          <p:cNvPr id="9" name="Picture 8" descr="A map of a city&#10;&#10;Description automatically generated">
            <a:extLst>
              <a:ext uri="{FF2B5EF4-FFF2-40B4-BE49-F238E27FC236}">
                <a16:creationId xmlns:a16="http://schemas.microsoft.com/office/drawing/2014/main" id="{8BE34AC5-F9ED-D24C-84DE-2AE1CECF8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82" y="2055802"/>
            <a:ext cx="5386415" cy="43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58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ienerberg park - фотография от Пламен Николов | Фотосинтезис">
            <a:extLst>
              <a:ext uri="{FF2B5EF4-FFF2-40B4-BE49-F238E27FC236}">
                <a16:creationId xmlns:a16="http://schemas.microsoft.com/office/drawing/2014/main" id="{D61C619F-D141-A826-A0C4-F63D2C89A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9" b="4835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65B222-E5C7-67A0-A88D-2B3EA8D6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Garamond" panose="02020404030301010803" pitchFamily="18" charset="0"/>
              </a:rPr>
              <a:t>Weitere Ergebnisse - Schindler Höhe</a:t>
            </a:r>
          </a:p>
        </p:txBody>
      </p:sp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8B546F5E-1BCA-434A-1402-203642F0F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0" y="1690688"/>
            <a:ext cx="5386414" cy="430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16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ienerberg park - фотография от Пламен Николов | Фотосинтезис">
            <a:extLst>
              <a:ext uri="{FF2B5EF4-FFF2-40B4-BE49-F238E27FC236}">
                <a16:creationId xmlns:a16="http://schemas.microsoft.com/office/drawing/2014/main" id="{118045F8-16F0-D0B7-97F3-A867D0D43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9" b="4835"/>
          <a:stretch/>
        </p:blipFill>
        <p:spPr bwMode="auto">
          <a:xfrm>
            <a:off x="0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595841-46EE-5183-32E8-64F2B12D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Garamond" panose="02020404030301010803" pitchFamily="18" charset="0"/>
              </a:rPr>
              <a:t>Limitation der Räumlichen Analyse 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70DBE-3C5E-94D3-DB6F-2743E8D1A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000" b="1" dirty="0">
                <a:latin typeface="Garamond" panose="02020404030301010803" pitchFamily="18" charset="0"/>
              </a:rPr>
              <a:t>Material utilities: Schwer darstellbar mit Methodik und adressierbar mit Projekt </a:t>
            </a:r>
            <a:r>
              <a:rPr lang="de-AT" sz="2000" dirty="0">
                <a:latin typeface="Garamond" panose="02020404030301010803" pitchFamily="18" charset="0"/>
              </a:rPr>
              <a:t>(z.B.,</a:t>
            </a:r>
            <a:r>
              <a:rPr lang="de-AT" sz="2000" b="1" dirty="0">
                <a:latin typeface="Garamond" panose="02020404030301010803" pitchFamily="18" charset="0"/>
              </a:rPr>
              <a:t> </a:t>
            </a:r>
            <a:r>
              <a:rPr lang="de-AT" sz="2000" dirty="0">
                <a:latin typeface="Garamond" panose="02020404030301010803" pitchFamily="18" charset="0"/>
              </a:rPr>
              <a:t>Energieversorgung, Städtische Mühlversorgung)</a:t>
            </a:r>
          </a:p>
          <a:p>
            <a:endParaRPr lang="de-AT" sz="2000" b="1" dirty="0">
              <a:latin typeface="Garamond" panose="02020404030301010803" pitchFamily="18" charset="0"/>
            </a:endParaRPr>
          </a:p>
          <a:p>
            <a:r>
              <a:rPr lang="de-AT" sz="2000" b="1" dirty="0">
                <a:latin typeface="Garamond" panose="02020404030301010803" pitchFamily="18" charset="0"/>
              </a:rPr>
              <a:t>Transport, Public Admin, oder Law &amp; Order: Potentielle Versorgungsengpässe schwer mit Projekt adressierbar </a:t>
            </a:r>
            <a:r>
              <a:rPr lang="de-AT" sz="2000" dirty="0">
                <a:latin typeface="Garamond" panose="02020404030301010803" pitchFamily="18" charset="0"/>
              </a:rPr>
              <a:t>(z.B., Verkehrsberuhigung, U-Bahnanschluss)</a:t>
            </a:r>
          </a:p>
          <a:p>
            <a:endParaRPr lang="de-AT" sz="2000" dirty="0">
              <a:latin typeface="Garamond" panose="02020404030301010803" pitchFamily="18" charset="0"/>
            </a:endParaRPr>
          </a:p>
          <a:p>
            <a:r>
              <a:rPr lang="de-AT" sz="2000" b="1" dirty="0">
                <a:latin typeface="Garamond" panose="02020404030301010803" pitchFamily="18" charset="0"/>
              </a:rPr>
              <a:t>Housing: Städteweiter Mangel in isolierter Betrachtung von Schindler Höhe vernachlässigt  </a:t>
            </a:r>
          </a:p>
          <a:p>
            <a:endParaRPr lang="en-US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5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a city">
            <a:extLst>
              <a:ext uri="{FF2B5EF4-FFF2-40B4-BE49-F238E27FC236}">
                <a16:creationId xmlns:a16="http://schemas.microsoft.com/office/drawing/2014/main" id="{28A2D5A4-B5B5-682C-A1E3-01BCC7E28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02" y="-90278"/>
            <a:ext cx="3657600" cy="293674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C092953B-4B7E-8C45-8587-F45FF44E4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EB9EAD4-3C1F-325A-E8D2-7395CC7EA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78267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0368120-8373-7098-849B-964E9B044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1979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0BBE0C3A-9F07-1C36-1117-B5E8F35A1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4281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Calibri" panose="020F0502020204030204" pitchFamily="34" charset="0"/>
                <a:hlinkClick r:id="rId4"/>
                <a:hlinkMouseOver r:id="rId5"/>
              </a:rPr>
              <a:t>[</a:t>
            </a:r>
            <a:r>
              <a:rPr kumimoji="0" lang="de-DE" altLang="en-US" sz="800" b="0" i="0" u="none" strike="noStrike" cap="none" normalizeH="0" baseline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Calibri" panose="020F0502020204030204" pitchFamily="34" charset="0"/>
                <a:hlinkClick r:id="rId4"/>
                <a:hlinkMouseOver r:id="rId5"/>
              </a:rPr>
              <a:t>GS1]</a:t>
            </a:r>
            <a:r>
              <a:rPr kumimoji="0" lang="de-DE" altLang="en-US" sz="800" b="0" i="0" u="none" strike="noStrike" cap="none" normalizeH="0" baseline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Calibri" panose="020F0502020204030204" pitchFamily="34" charset="0"/>
              </a:rPr>
              <a:t> </a:t>
            </a:r>
            <a:endParaRPr kumimoji="0" lang="en-US" altLang="en-US" sz="600" b="0" i="0" u="none" strike="noStrike" cap="none" normalizeH="0" baseline="0" bmk="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1" i="0" u="none" strike="noStrike" cap="none" normalizeH="0" baseline="0" bmk="">
                <a:ln>
                  <a:noFill/>
                </a:ln>
                <a:solidFill>
                  <a:srgbClr val="2F5496"/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Figure 3: Spatial accessibility of foundational infrastructures in Vienna for healthcare, care, education, culture, and nature</a:t>
            </a:r>
            <a:r>
              <a:rPr kumimoji="0" lang="de-DE" altLang="en-US" sz="800" b="0" i="0" u="none" strike="noStrike" cap="none" normalizeH="0" baseline="0" bmk="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Arial" panose="020B0604020202020204" pitchFamily="34" charset="0"/>
                <a:hlinkClick r:id="rId6"/>
                <a:hlinkMouseOver r:id="rId7"/>
              </a:rPr>
              <a:t>[GS2]</a:t>
            </a:r>
            <a:r>
              <a:rPr kumimoji="0" lang="de-DE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 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55EF30D-6298-3DB8-00B9-478B59720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4281150"/>
            <a:ext cx="4022725" cy="4763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3ACF1EE-452C-097F-B888-D21899817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4285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 </a:t>
            </a:r>
            <a:r>
              <a:rPr kumimoji="0" lang="de-DE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Arial" panose="020B0604020202020204" pitchFamily="34" charset="0"/>
                <a:hlinkClick r:id="rId8"/>
              </a:rPr>
              <a:t>[GS1]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This part of the figure is not described in the text. What does it represent? An overview comprising all sectors? 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 </a:t>
            </a:r>
            <a:r>
              <a:rPr kumimoji="0" lang="de-DE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Arial" panose="020B0604020202020204" pitchFamily="34" charset="0"/>
                <a:hlinkClick r:id="rId9"/>
              </a:rPr>
              <a:t>[GS2]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The maps are very small and thus hard to read. Maybe consider not clustering them or only present 3-4 figures with the others being presented in the SM. However I’m not that convinced of this idea myself.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9" descr="A map of a city&#10;&#10;Description automatically generated">
            <a:extLst>
              <a:ext uri="{FF2B5EF4-FFF2-40B4-BE49-F238E27FC236}">
                <a16:creationId xmlns:a16="http://schemas.microsoft.com/office/drawing/2014/main" id="{AE974894-FC44-4069-88AD-1FF841907B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47" y="221262"/>
            <a:ext cx="3657600" cy="2926080"/>
          </a:xfrm>
          <a:prstGeom prst="rect">
            <a:avLst/>
          </a:prstGeom>
        </p:spPr>
      </p:pic>
      <p:pic>
        <p:nvPicPr>
          <p:cNvPr id="21" name="Picture 20" descr="A map of a city&#10;&#10;Description automatically generated">
            <a:extLst>
              <a:ext uri="{FF2B5EF4-FFF2-40B4-BE49-F238E27FC236}">
                <a16:creationId xmlns:a16="http://schemas.microsoft.com/office/drawing/2014/main" id="{A6623229-47DF-DEDF-8BAA-98860226BE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247" y="2328646"/>
            <a:ext cx="3657600" cy="2926079"/>
          </a:xfrm>
          <a:prstGeom prst="rect">
            <a:avLst/>
          </a:prstGeom>
        </p:spPr>
      </p:pic>
      <p:pic>
        <p:nvPicPr>
          <p:cNvPr id="22" name="Picture 21" descr="A map of a city&#10;&#10;Description automatically generated">
            <a:extLst>
              <a:ext uri="{FF2B5EF4-FFF2-40B4-BE49-F238E27FC236}">
                <a16:creationId xmlns:a16="http://schemas.microsoft.com/office/drawing/2014/main" id="{2626B9CC-55B6-0966-6FFE-48A7BFF8B3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878" y="2349334"/>
            <a:ext cx="3657600" cy="2926080"/>
          </a:xfrm>
          <a:prstGeom prst="rect">
            <a:avLst/>
          </a:prstGeom>
        </p:spPr>
      </p:pic>
      <p:pic>
        <p:nvPicPr>
          <p:cNvPr id="25" name="Picture 24" descr="A map of a city&#10;&#10;Description automatically generated">
            <a:extLst>
              <a:ext uri="{FF2B5EF4-FFF2-40B4-BE49-F238E27FC236}">
                <a16:creationId xmlns:a16="http://schemas.microsoft.com/office/drawing/2014/main" id="{FE49DB56-4747-4028-F03C-D2C186D5A7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96" y="2404721"/>
            <a:ext cx="3657600" cy="2926080"/>
          </a:xfrm>
          <a:prstGeom prst="rect">
            <a:avLst/>
          </a:prstGeom>
        </p:spPr>
      </p:pic>
      <p:pic>
        <p:nvPicPr>
          <p:cNvPr id="27" name="Picture 26" descr="A map of a neighborhood&#10;&#10;Description automatically generated">
            <a:extLst>
              <a:ext uri="{FF2B5EF4-FFF2-40B4-BE49-F238E27FC236}">
                <a16:creationId xmlns:a16="http://schemas.microsoft.com/office/drawing/2014/main" id="{A53020A8-DC01-FD2F-DEB7-54C1CC01F2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247" y="26771"/>
            <a:ext cx="365760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7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 city">
            <a:extLst>
              <a:ext uri="{FF2B5EF4-FFF2-40B4-BE49-F238E27FC236}">
                <a16:creationId xmlns:a16="http://schemas.microsoft.com/office/drawing/2014/main" id="{BC992865-B4BF-2863-92FC-A2A223E76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954" y="0"/>
            <a:ext cx="3657600" cy="36576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A2BC351B-8D22-317D-181C-F2C0912C8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218" y="-228600"/>
            <a:ext cx="3657600" cy="3657600"/>
          </a:xfrm>
          <a:prstGeom prst="rect">
            <a:avLst/>
          </a:prstGeom>
        </p:spPr>
      </p:pic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B6F77607-5266-7940-1067-47BD9535E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" y="-222203"/>
            <a:ext cx="3657600" cy="3657600"/>
          </a:xfrm>
          <a:prstGeom prst="rect">
            <a:avLst/>
          </a:prstGeom>
        </p:spPr>
      </p:pic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A91904DC-6571-6D6E-C702-7DC973185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196" y="3200400"/>
            <a:ext cx="3657600" cy="3657600"/>
          </a:xfrm>
          <a:prstGeom prst="rect">
            <a:avLst/>
          </a:prstGeom>
        </p:spPr>
      </p:pic>
      <p:pic>
        <p:nvPicPr>
          <p:cNvPr id="9" name="Picture 8" descr="A map of a city&#10;&#10;Description automatically generated">
            <a:extLst>
              <a:ext uri="{FF2B5EF4-FFF2-40B4-BE49-F238E27FC236}">
                <a16:creationId xmlns:a16="http://schemas.microsoft.com/office/drawing/2014/main" id="{FD92C10E-76B1-CFAB-8D2A-3DC375113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4651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6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5B222-E5C7-67A0-A88D-2B3EA8D6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Garamond" panose="02020404030301010803" pitchFamily="18" charset="0"/>
              </a:rPr>
              <a:t>Weitere Ergebnisse - Wien</a:t>
            </a:r>
          </a:p>
        </p:txBody>
      </p:sp>
    </p:spTree>
    <p:extLst>
      <p:ext uri="{BB962C8B-B14F-4D97-AF65-F5344CB8AC3E}">
        <p14:creationId xmlns:p14="http://schemas.microsoft.com/office/powerpoint/2010/main" val="4251327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ienerberg park - фотография от Пламен Николов | Фотосинтезис">
            <a:extLst>
              <a:ext uri="{FF2B5EF4-FFF2-40B4-BE49-F238E27FC236}">
                <a16:creationId xmlns:a16="http://schemas.microsoft.com/office/drawing/2014/main" id="{D61C619F-D141-A826-A0C4-F63D2C89A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9" b="4835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65B222-E5C7-67A0-A88D-2B3EA8D6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Garamond" panose="02020404030301010803" pitchFamily="18" charset="0"/>
              </a:rPr>
              <a:t>Weitere Ergebnisse - Wien</a:t>
            </a:r>
          </a:p>
        </p:txBody>
      </p:sp>
    </p:spTree>
    <p:extLst>
      <p:ext uri="{BB962C8B-B14F-4D97-AF65-F5344CB8AC3E}">
        <p14:creationId xmlns:p14="http://schemas.microsoft.com/office/powerpoint/2010/main" val="1312276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ienerberg park - фотография от Пламен Николов | Фотосинтезис">
            <a:extLst>
              <a:ext uri="{FF2B5EF4-FFF2-40B4-BE49-F238E27FC236}">
                <a16:creationId xmlns:a16="http://schemas.microsoft.com/office/drawing/2014/main" id="{D61C619F-D141-A826-A0C4-F63D2C89A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9" b="4835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65B222-E5C7-67A0-A88D-2B3EA8D6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Garamond" panose="02020404030301010803" pitchFamily="18" charset="0"/>
              </a:rPr>
              <a:t>Weitere Ergebnisse - Wien</a:t>
            </a:r>
          </a:p>
        </p:txBody>
      </p:sp>
    </p:spTree>
    <p:extLst>
      <p:ext uri="{BB962C8B-B14F-4D97-AF65-F5344CB8AC3E}">
        <p14:creationId xmlns:p14="http://schemas.microsoft.com/office/powerpoint/2010/main" val="146406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ienerberg park - фотография от Пламен Николов | Фотосинтезис">
            <a:extLst>
              <a:ext uri="{FF2B5EF4-FFF2-40B4-BE49-F238E27FC236}">
                <a16:creationId xmlns:a16="http://schemas.microsoft.com/office/drawing/2014/main" id="{D61C619F-D141-A826-A0C4-F63D2C89A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9" b="4835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65B222-E5C7-67A0-A88D-2B3EA8D6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Garamond" panose="02020404030301010803" pitchFamily="18" charset="0"/>
              </a:rPr>
              <a:t>Weitere Ergebnisse - Wien</a:t>
            </a:r>
          </a:p>
        </p:txBody>
      </p:sp>
    </p:spTree>
    <p:extLst>
      <p:ext uri="{BB962C8B-B14F-4D97-AF65-F5344CB8AC3E}">
        <p14:creationId xmlns:p14="http://schemas.microsoft.com/office/powerpoint/2010/main" val="1957210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ienerberg park - фотография от Пламен Николов | Фотосинтезис">
            <a:extLst>
              <a:ext uri="{FF2B5EF4-FFF2-40B4-BE49-F238E27FC236}">
                <a16:creationId xmlns:a16="http://schemas.microsoft.com/office/drawing/2014/main" id="{D61C619F-D141-A826-A0C4-F63D2C89A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9" b="4835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65B222-E5C7-67A0-A88D-2B3EA8D6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Garamond" panose="02020404030301010803" pitchFamily="18" charset="0"/>
              </a:rPr>
              <a:t>Weitere Ergebnisse - Wien</a:t>
            </a:r>
          </a:p>
        </p:txBody>
      </p:sp>
      <p:pic>
        <p:nvPicPr>
          <p:cNvPr id="14" name="Picture 13" descr="A map of a city&#10;&#10;Description automatically generated">
            <a:extLst>
              <a:ext uri="{FF2B5EF4-FFF2-40B4-BE49-F238E27FC236}">
                <a16:creationId xmlns:a16="http://schemas.microsoft.com/office/drawing/2014/main" id="{ABC58F35-3B7D-C600-1E50-06A359138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479" y="1484671"/>
            <a:ext cx="5604389" cy="44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36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ienerberg park - фотография от Пламен Николов | Фотосинтезис">
            <a:extLst>
              <a:ext uri="{FF2B5EF4-FFF2-40B4-BE49-F238E27FC236}">
                <a16:creationId xmlns:a16="http://schemas.microsoft.com/office/drawing/2014/main" id="{D61C619F-D141-A826-A0C4-F63D2C89A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9" b="4835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65B222-E5C7-67A0-A88D-2B3EA8D6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Garamond" panose="02020404030301010803" pitchFamily="18" charset="0"/>
              </a:rPr>
              <a:t>Weitere Ergebnisse - Wien</a:t>
            </a:r>
          </a:p>
        </p:txBody>
      </p:sp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2E25DB37-F76B-A408-BFAF-F594BB1C6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510" y="1290835"/>
            <a:ext cx="6049911" cy="483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80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</TotalTime>
  <Words>339</Words>
  <Application>Microsoft Macintosh PowerPoint</Application>
  <PresentationFormat>Widescreen</PresentationFormat>
  <Paragraphs>39</Paragraphs>
  <Slides>15</Slides>
  <Notes>3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Garamond</vt:lpstr>
      <vt:lpstr>Office Theme</vt:lpstr>
      <vt:lpstr>PowerPoint Presentation</vt:lpstr>
      <vt:lpstr>PowerPoint Presentation</vt:lpstr>
      <vt:lpstr>PowerPoint Presentation</vt:lpstr>
      <vt:lpstr>Weitere Ergebnisse - Wien</vt:lpstr>
      <vt:lpstr>Weitere Ergebnisse - Wien</vt:lpstr>
      <vt:lpstr>Weitere Ergebnisse - Wien</vt:lpstr>
      <vt:lpstr>Weitere Ergebnisse - Wien</vt:lpstr>
      <vt:lpstr>Weitere Ergebnisse - Wien</vt:lpstr>
      <vt:lpstr>Weitere Ergebnisse - Wien</vt:lpstr>
      <vt:lpstr>Weitere Ergebnisse - Schindler Höhe</vt:lpstr>
      <vt:lpstr>Weitere Ergebnisse - Schindler Höhe</vt:lpstr>
      <vt:lpstr>Weitere Ergebnisse - Schindler Höhe</vt:lpstr>
      <vt:lpstr>Weitere Ergebnisse - Schindler Höhe</vt:lpstr>
      <vt:lpstr>Weitere Ergebnisse - Schindler Höhe</vt:lpstr>
      <vt:lpstr>Limitation der Räumlichen Analyse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Riepl</dc:creator>
  <cp:lastModifiedBy>Riepl, Tobias Johannes Silvan</cp:lastModifiedBy>
  <cp:revision>5</cp:revision>
  <cp:lastPrinted>2023-09-06T07:37:39Z</cp:lastPrinted>
  <dcterms:created xsi:type="dcterms:W3CDTF">2023-08-29T09:10:55Z</dcterms:created>
  <dcterms:modified xsi:type="dcterms:W3CDTF">2024-08-01T14:49:14Z</dcterms:modified>
</cp:coreProperties>
</file>